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7"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B435699-78EA-4353-8922-E1E57ADDD968}" type="datetimeFigureOut">
              <a:rPr lang="pl-PL" smtClean="0"/>
              <a:t>2021-04-05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70683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435699-78EA-4353-8922-E1E57ADDD968}" type="datetimeFigureOut">
              <a:rPr lang="pl-PL" smtClean="0"/>
              <a:t>2021-04-05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196883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435699-78EA-4353-8922-E1E57ADDD968}" type="datetimeFigureOut">
              <a:rPr lang="pl-PL" smtClean="0"/>
              <a:t>2021-04-05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183483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435699-78EA-4353-8922-E1E57ADDD968}" type="datetimeFigureOut">
              <a:rPr lang="pl-PL" smtClean="0"/>
              <a:t>2021-04-05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21075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B435699-78EA-4353-8922-E1E57ADDD968}" type="datetimeFigureOut">
              <a:rPr lang="pl-PL" smtClean="0"/>
              <a:t>2021-04-05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405191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B435699-78EA-4353-8922-E1E57ADDD968}" type="datetimeFigureOut">
              <a:rPr lang="pl-PL" smtClean="0"/>
              <a:t>2021-04-05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196713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B435699-78EA-4353-8922-E1E57ADDD968}" type="datetimeFigureOut">
              <a:rPr lang="pl-PL" smtClean="0"/>
              <a:t>2021-04-05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1573346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B435699-78EA-4353-8922-E1E57ADDD968}" type="datetimeFigureOut">
              <a:rPr lang="pl-PL" smtClean="0"/>
              <a:t>2021-04-05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163233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B435699-78EA-4353-8922-E1E57ADDD968}" type="datetimeFigureOut">
              <a:rPr lang="pl-PL" smtClean="0"/>
              <a:t>2021-04-05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160243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B435699-78EA-4353-8922-E1E57ADDD968}" type="datetimeFigureOut">
              <a:rPr lang="pl-PL" smtClean="0"/>
              <a:t>2021-04-05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333629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B435699-78EA-4353-8922-E1E57ADDD968}" type="datetimeFigureOut">
              <a:rPr lang="pl-PL" smtClean="0"/>
              <a:t>2021-04-05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00EB627-D376-41F6-BD88-C1351B9C4108}" type="slidenum">
              <a:rPr lang="pl-PL" smtClean="0"/>
              <a:t>‹#›</a:t>
            </a:fld>
            <a:endParaRPr lang="pl-PL"/>
          </a:p>
        </p:txBody>
      </p:sp>
    </p:spTree>
    <p:extLst>
      <p:ext uri="{BB962C8B-B14F-4D97-AF65-F5344CB8AC3E}">
        <p14:creationId xmlns:p14="http://schemas.microsoft.com/office/powerpoint/2010/main" val="69963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35699-78EA-4353-8922-E1E57ADDD968}" type="datetimeFigureOut">
              <a:rPr lang="pl-PL" smtClean="0"/>
              <a:t>2021-04-05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EB627-D376-41F6-BD88-C1351B9C4108}" type="slidenum">
              <a:rPr lang="pl-PL" smtClean="0"/>
              <a:t>‹#›</a:t>
            </a:fld>
            <a:endParaRPr lang="pl-PL"/>
          </a:p>
        </p:txBody>
      </p:sp>
    </p:spTree>
    <p:extLst>
      <p:ext uri="{BB962C8B-B14F-4D97-AF65-F5344CB8AC3E}">
        <p14:creationId xmlns:p14="http://schemas.microsoft.com/office/powerpoint/2010/main" val="109157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kWq3VMWJ9MA"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hyperlink" Target="http://pm1kolo.szkolnastrona.pl/index.php?c=getfile&amp;id=101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m1kolo.szkolnastrona.pl/files/pl/rolnik%20na%20po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82352" cy="625822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ctrTitle"/>
          </p:nvPr>
        </p:nvSpPr>
        <p:spPr>
          <a:xfrm>
            <a:off x="3048000" y="388267"/>
            <a:ext cx="9144000" cy="2387600"/>
          </a:xfrm>
        </p:spPr>
        <p:txBody>
          <a:bodyPr/>
          <a:lstStyle/>
          <a:p>
            <a:r>
              <a:rPr lang="pl-PL" dirty="0" smtClean="0"/>
              <a:t>Dzień dobry moje ELFIKI</a:t>
            </a:r>
            <a:br>
              <a:rPr lang="pl-PL" dirty="0" smtClean="0"/>
            </a:br>
            <a:endParaRPr lang="pl-PL" dirty="0"/>
          </a:p>
        </p:txBody>
      </p:sp>
      <p:sp>
        <p:nvSpPr>
          <p:cNvPr id="3" name="Podtytuł 2"/>
          <p:cNvSpPr>
            <a:spLocks noGrp="1"/>
          </p:cNvSpPr>
          <p:nvPr>
            <p:ph type="subTitle" idx="1"/>
          </p:nvPr>
        </p:nvSpPr>
        <p:spPr>
          <a:xfrm>
            <a:off x="1008845" y="5202238"/>
            <a:ext cx="9144000" cy="1655762"/>
          </a:xfrm>
        </p:spPr>
        <p:txBody>
          <a:bodyPr>
            <a:normAutofit lnSpcReduction="10000"/>
          </a:bodyPr>
          <a:lstStyle/>
          <a:p>
            <a:r>
              <a:rPr lang="pl-PL" sz="4400" b="1" dirty="0"/>
              <a:t>Rolnik na polu</a:t>
            </a:r>
          </a:p>
          <a:p>
            <a:r>
              <a:rPr lang="pl-PL" dirty="0"/>
              <a:t>Nowy tydzień oznacza nowy temat do rozmów. Tym razem wybierzemy się na wycieczkę na wieś i prosimy rodziców, aby porozmawiali z dziećmi o pracy rolnika</a:t>
            </a:r>
          </a:p>
        </p:txBody>
      </p:sp>
    </p:spTree>
    <p:extLst>
      <p:ext uri="{BB962C8B-B14F-4D97-AF65-F5344CB8AC3E}">
        <p14:creationId xmlns:p14="http://schemas.microsoft.com/office/powerpoint/2010/main" val="406288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3639" y="631065"/>
            <a:ext cx="10728101" cy="1200329"/>
          </a:xfrm>
          <a:prstGeom prst="rect">
            <a:avLst/>
          </a:prstGeom>
        </p:spPr>
        <p:txBody>
          <a:bodyPr wrap="square">
            <a:spAutoFit/>
          </a:bodyPr>
          <a:lstStyle/>
          <a:p>
            <a:r>
              <a:rPr lang="pl-PL" sz="2400" b="1" i="0" dirty="0" smtClean="0">
                <a:solidFill>
                  <a:srgbClr val="339966"/>
                </a:solidFill>
                <a:effectLst/>
                <a:latin typeface="comic sans ms" panose="030F0702030302020204" pitchFamily="66" charset="0"/>
              </a:rPr>
              <a:t>5</a:t>
            </a:r>
            <a:r>
              <a:rPr lang="pl-PL" sz="2400" b="1" i="0" dirty="0" smtClean="0">
                <a:solidFill>
                  <a:srgbClr val="0000FF"/>
                </a:solidFill>
                <a:effectLst/>
                <a:latin typeface="comic sans ms" panose="030F0702030302020204" pitchFamily="66" charset="0"/>
              </a:rPr>
              <a:t>.</a:t>
            </a:r>
            <a:r>
              <a:rPr lang="pl-PL" sz="2400" b="1" i="0" dirty="0" smtClean="0">
                <a:solidFill>
                  <a:srgbClr val="339966"/>
                </a:solidFill>
                <a:effectLst/>
                <a:latin typeface="comic sans ms" panose="030F0702030302020204" pitchFamily="66" charset="0"/>
              </a:rPr>
              <a:t>” Jak powstaje chleb”</a:t>
            </a:r>
            <a:r>
              <a:rPr lang="pl-PL" sz="2400" b="0" i="0" dirty="0" smtClean="0">
                <a:solidFill>
                  <a:srgbClr val="0000FF"/>
                </a:solidFill>
                <a:effectLst/>
                <a:latin typeface="comic sans ms" panose="030F0702030302020204" pitchFamily="66" charset="0"/>
              </a:rPr>
              <a:t> – zapraszam do krótkiej bajeczki edukacyjnej.</a:t>
            </a:r>
          </a:p>
          <a:p>
            <a:endParaRPr lang="pl-PL" sz="2400" b="0" i="0" dirty="0" smtClean="0">
              <a:solidFill>
                <a:srgbClr val="484848"/>
              </a:solidFill>
              <a:effectLst/>
              <a:latin typeface="Droid Sans"/>
            </a:endParaRPr>
          </a:p>
          <a:p>
            <a:r>
              <a:rPr lang="pl-PL" sz="2400" b="0" i="0" u="sng" dirty="0" smtClean="0">
                <a:solidFill>
                  <a:srgbClr val="339966"/>
                </a:solidFill>
                <a:effectLst/>
                <a:latin typeface="comic sans ms" panose="030F0702030302020204" pitchFamily="66" charset="0"/>
                <a:hlinkClick r:id="rId2"/>
              </a:rPr>
              <a:t>https://www.youtube.com/watch?v=kWq3VMWJ9MA</a:t>
            </a:r>
            <a:endParaRPr lang="pl-PL" sz="2400" b="0" i="0" dirty="0">
              <a:solidFill>
                <a:srgbClr val="484848"/>
              </a:solidFill>
              <a:effectLst/>
              <a:latin typeface="Droid Sans"/>
            </a:endParaRPr>
          </a:p>
        </p:txBody>
      </p:sp>
      <p:sp>
        <p:nvSpPr>
          <p:cNvPr id="3" name="Prostokąt 2"/>
          <p:cNvSpPr/>
          <p:nvPr/>
        </p:nvSpPr>
        <p:spPr>
          <a:xfrm>
            <a:off x="330558" y="2770571"/>
            <a:ext cx="10861182" cy="2677656"/>
          </a:xfrm>
          <a:prstGeom prst="rect">
            <a:avLst/>
          </a:prstGeom>
        </p:spPr>
        <p:txBody>
          <a:bodyPr wrap="square">
            <a:spAutoFit/>
          </a:bodyPr>
          <a:lstStyle/>
          <a:p>
            <a:r>
              <a:rPr lang="pl-PL" sz="2400" b="1" i="0" dirty="0" smtClean="0">
                <a:solidFill>
                  <a:srgbClr val="339966"/>
                </a:solidFill>
                <a:effectLst/>
                <a:latin typeface="comic sans ms" panose="030F0702030302020204" pitchFamily="66" charset="0"/>
              </a:rPr>
              <a:t>6.</a:t>
            </a:r>
            <a:r>
              <a:rPr lang="pl-PL" sz="2400" b="0" i="0" dirty="0" smtClean="0">
                <a:solidFill>
                  <a:srgbClr val="339966"/>
                </a:solidFill>
                <a:effectLst/>
                <a:latin typeface="comic sans ms" panose="030F0702030302020204" pitchFamily="66" charset="0"/>
              </a:rPr>
              <a:t> </a:t>
            </a:r>
            <a:r>
              <a:rPr lang="pl-PL" sz="2400" b="1" i="0" dirty="0" smtClean="0">
                <a:solidFill>
                  <a:srgbClr val="339966"/>
                </a:solidFill>
                <a:effectLst/>
                <a:latin typeface="comic sans ms" panose="030F0702030302020204" pitchFamily="66" charset="0"/>
              </a:rPr>
              <a:t>„Chleb i bułeczki”</a:t>
            </a:r>
            <a:r>
              <a:rPr lang="pl-PL" sz="2400" b="0" i="0" dirty="0" smtClean="0">
                <a:solidFill>
                  <a:srgbClr val="339966"/>
                </a:solidFill>
                <a:effectLst/>
                <a:latin typeface="comic sans ms" panose="030F0702030302020204" pitchFamily="66" charset="0"/>
              </a:rPr>
              <a:t> </a:t>
            </a:r>
            <a:r>
              <a:rPr lang="pl-PL" sz="2400" b="0" i="0" dirty="0" smtClean="0">
                <a:solidFill>
                  <a:srgbClr val="0000FF"/>
                </a:solidFill>
                <a:effectLst/>
                <a:latin typeface="comic sans ms" panose="030F0702030302020204" pitchFamily="66" charset="0"/>
              </a:rPr>
              <a:t>– degustacja pieczywa.</a:t>
            </a:r>
            <a:endParaRPr lang="pl-PL" sz="2400" b="0" i="0" dirty="0" smtClean="0">
              <a:solidFill>
                <a:srgbClr val="484848"/>
              </a:solidFill>
              <a:effectLst/>
              <a:latin typeface="Droid Sans"/>
            </a:endParaRPr>
          </a:p>
          <a:p>
            <a:r>
              <a:rPr lang="pl-PL" sz="2400" b="0" i="0" dirty="0" smtClean="0">
                <a:solidFill>
                  <a:srgbClr val="0000FF"/>
                </a:solidFill>
                <a:effectLst/>
                <a:latin typeface="comic sans ms" panose="030F0702030302020204" pitchFamily="66" charset="0"/>
              </a:rPr>
              <a:t>Rodzic przygotowuje dostępne w domu pieczywo oraz mąkę. Dziecko opisuje wygląd pieczywa i mąki (jakie jest w dotyku, jaki ma kolor, zapach). Rodzic pokazuje obrazki (obrazki poniżej): kłosa, ziarenek, mąki, bochenka chleba. Zadaje dziecku pytania: </a:t>
            </a:r>
            <a:r>
              <a:rPr lang="pl-PL" sz="2400" b="0" i="1" dirty="0" smtClean="0">
                <a:solidFill>
                  <a:srgbClr val="0000FF"/>
                </a:solidFill>
                <a:effectLst/>
                <a:latin typeface="comic sans ms" panose="030F0702030302020204" pitchFamily="66" charset="0"/>
              </a:rPr>
              <a:t>Z czego składa się kłos?</a:t>
            </a:r>
            <a:r>
              <a:rPr lang="pl-PL" sz="2400" b="0" i="0" dirty="0" smtClean="0">
                <a:solidFill>
                  <a:srgbClr val="0000FF"/>
                </a:solidFill>
                <a:effectLst/>
                <a:latin typeface="comic sans ms" panose="030F0702030302020204" pitchFamily="66" charset="0"/>
              </a:rPr>
              <a:t>; </a:t>
            </a:r>
            <a:r>
              <a:rPr lang="pl-PL" sz="2400" b="0" i="1" dirty="0" smtClean="0">
                <a:solidFill>
                  <a:srgbClr val="0000FF"/>
                </a:solidFill>
                <a:effectLst/>
                <a:latin typeface="comic sans ms" panose="030F0702030302020204" pitchFamily="66" charset="0"/>
              </a:rPr>
              <a:t>Co można zrobić z ziarna?</a:t>
            </a:r>
            <a:r>
              <a:rPr lang="pl-PL" sz="2400" b="0" i="0" dirty="0" smtClean="0">
                <a:solidFill>
                  <a:srgbClr val="0000FF"/>
                </a:solidFill>
                <a:effectLst/>
                <a:latin typeface="comic sans ms" panose="030F0702030302020204" pitchFamily="66" charset="0"/>
              </a:rPr>
              <a:t>; </a:t>
            </a:r>
            <a:r>
              <a:rPr lang="pl-PL" sz="2400" b="0" i="1" dirty="0" smtClean="0">
                <a:solidFill>
                  <a:srgbClr val="0000FF"/>
                </a:solidFill>
                <a:effectLst/>
                <a:latin typeface="comic sans ms" panose="030F0702030302020204" pitchFamily="66" charset="0"/>
              </a:rPr>
              <a:t>Co robi się z mąki?</a:t>
            </a:r>
            <a:r>
              <a:rPr lang="pl-PL" sz="2400" b="0" i="0" dirty="0" smtClean="0">
                <a:solidFill>
                  <a:srgbClr val="0000FF"/>
                </a:solidFill>
                <a:effectLst/>
                <a:latin typeface="comic sans ms" panose="030F0702030302020204" pitchFamily="66" charset="0"/>
              </a:rPr>
              <a:t>. Następnie dziecko przy stole próbuje pokrojonego chleba i dostępnego w domu pieczywa</a:t>
            </a:r>
            <a:endParaRPr lang="pl-PL" sz="2400" b="0" i="0" dirty="0">
              <a:solidFill>
                <a:srgbClr val="484848"/>
              </a:solidFill>
              <a:effectLst/>
              <a:latin typeface="Droid Sans"/>
            </a:endParaRPr>
          </a:p>
        </p:txBody>
      </p:sp>
    </p:spTree>
    <p:extLst>
      <p:ext uri="{BB962C8B-B14F-4D97-AF65-F5344CB8AC3E}">
        <p14:creationId xmlns:p14="http://schemas.microsoft.com/office/powerpoint/2010/main" val="76530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058" y="104339"/>
            <a:ext cx="7957463" cy="5286428"/>
          </a:xfrm>
          <a:prstGeom prst="rect">
            <a:avLst/>
          </a:prstGeom>
        </p:spPr>
      </p:pic>
    </p:spTree>
    <p:extLst>
      <p:ext uri="{BB962C8B-B14F-4D97-AF65-F5344CB8AC3E}">
        <p14:creationId xmlns:p14="http://schemas.microsoft.com/office/powerpoint/2010/main" val="67682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30" y="330313"/>
            <a:ext cx="9066727" cy="4976309"/>
          </a:xfrm>
          <a:prstGeom prst="rect">
            <a:avLst/>
          </a:prstGeom>
        </p:spPr>
      </p:pic>
    </p:spTree>
    <p:extLst>
      <p:ext uri="{BB962C8B-B14F-4D97-AF65-F5344CB8AC3E}">
        <p14:creationId xmlns:p14="http://schemas.microsoft.com/office/powerpoint/2010/main" val="985487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828" y="0"/>
            <a:ext cx="9775065" cy="5511624"/>
          </a:xfrm>
          <a:prstGeom prst="rect">
            <a:avLst/>
          </a:prstGeom>
        </p:spPr>
      </p:pic>
    </p:spTree>
    <p:extLst>
      <p:ext uri="{BB962C8B-B14F-4D97-AF65-F5344CB8AC3E}">
        <p14:creationId xmlns:p14="http://schemas.microsoft.com/office/powerpoint/2010/main" val="140982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070" y="150312"/>
            <a:ext cx="8590209" cy="5535593"/>
          </a:xfrm>
          <a:prstGeom prst="rect">
            <a:avLst/>
          </a:prstGeom>
        </p:spPr>
      </p:pic>
    </p:spTree>
    <p:extLst>
      <p:ext uri="{BB962C8B-B14F-4D97-AF65-F5344CB8AC3E}">
        <p14:creationId xmlns:p14="http://schemas.microsoft.com/office/powerpoint/2010/main" val="239139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757633" cy="4714286"/>
          </a:xfrm>
          <a:prstGeom prst="rect">
            <a:avLst/>
          </a:prstGeom>
        </p:spPr>
      </p:pic>
    </p:spTree>
    <p:extLst>
      <p:ext uri="{BB962C8B-B14F-4D97-AF65-F5344CB8AC3E}">
        <p14:creationId xmlns:p14="http://schemas.microsoft.com/office/powerpoint/2010/main" val="3728333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79" y="0"/>
            <a:ext cx="9144000" cy="6457950"/>
          </a:xfrm>
          <a:prstGeom prst="rect">
            <a:avLst/>
          </a:prstGeom>
        </p:spPr>
      </p:pic>
    </p:spTree>
    <p:extLst>
      <p:ext uri="{BB962C8B-B14F-4D97-AF65-F5344CB8AC3E}">
        <p14:creationId xmlns:p14="http://schemas.microsoft.com/office/powerpoint/2010/main" val="56893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484" y="109873"/>
            <a:ext cx="9144000" cy="6457950"/>
          </a:xfrm>
          <a:prstGeom prst="rect">
            <a:avLst/>
          </a:prstGeom>
        </p:spPr>
      </p:pic>
    </p:spTree>
    <p:extLst>
      <p:ext uri="{BB962C8B-B14F-4D97-AF65-F5344CB8AC3E}">
        <p14:creationId xmlns:p14="http://schemas.microsoft.com/office/powerpoint/2010/main" val="24665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8079" y="5151549"/>
            <a:ext cx="1622738" cy="1622738"/>
          </a:xfrm>
          <a:prstGeom prst="rect">
            <a:avLst/>
          </a:prstGeom>
        </p:spPr>
      </p:pic>
      <p:sp>
        <p:nvSpPr>
          <p:cNvPr id="2" name="Prostokąt 1"/>
          <p:cNvSpPr/>
          <p:nvPr/>
        </p:nvSpPr>
        <p:spPr>
          <a:xfrm>
            <a:off x="695459" y="867048"/>
            <a:ext cx="10547797" cy="4801314"/>
          </a:xfrm>
          <a:prstGeom prst="rect">
            <a:avLst/>
          </a:prstGeom>
        </p:spPr>
        <p:txBody>
          <a:bodyPr wrap="square">
            <a:spAutoFit/>
          </a:bodyPr>
          <a:lstStyle/>
          <a:p>
            <a:r>
              <a:rPr lang="pl-PL" b="1" i="0" dirty="0" smtClean="0">
                <a:solidFill>
                  <a:srgbClr val="339966"/>
                </a:solidFill>
                <a:effectLst/>
                <a:latin typeface="comic sans ms" panose="030F0702030302020204" pitchFamily="66" charset="0"/>
              </a:rPr>
              <a:t>7</a:t>
            </a:r>
            <a:r>
              <a:rPr lang="pl-PL" b="0" i="0" dirty="0" smtClean="0">
                <a:solidFill>
                  <a:srgbClr val="339966"/>
                </a:solidFill>
                <a:effectLst/>
                <a:latin typeface="comic sans ms" panose="030F0702030302020204" pitchFamily="66" charset="0"/>
              </a:rPr>
              <a:t>. </a:t>
            </a:r>
            <a:r>
              <a:rPr lang="pl-PL" b="1" i="0" dirty="0" smtClean="0">
                <a:solidFill>
                  <a:srgbClr val="339966"/>
                </a:solidFill>
                <a:effectLst/>
                <a:latin typeface="comic sans ms" panose="030F0702030302020204" pitchFamily="66" charset="0"/>
              </a:rPr>
              <a:t>Zabawy sensoryczne z wykorzystaniem mąki.</a:t>
            </a:r>
            <a:r>
              <a:rPr lang="pl-PL" b="0" i="0" dirty="0" smtClean="0">
                <a:solidFill>
                  <a:srgbClr val="0000FF"/>
                </a:solidFill>
                <a:effectLst/>
                <a:latin typeface="comic sans ms" panose="030F0702030302020204" pitchFamily="66" charset="0"/>
              </a:rPr>
              <a:t/>
            </a:r>
            <a:br>
              <a:rPr lang="pl-PL" b="0" i="0" dirty="0" smtClean="0">
                <a:solidFill>
                  <a:srgbClr val="0000FF"/>
                </a:solidFill>
                <a:effectLst/>
                <a:latin typeface="comic sans ms" panose="030F0702030302020204" pitchFamily="66" charset="0"/>
              </a:rPr>
            </a:b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Na tackę wysypujemy trochę mąki i dziecko rysuje paluszkiem różne wzorki. Potem można zrobić masę solną lub inną masę z użyciem mąki ziemniaczanej i wody(opisy poniżej).</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To będzie doskonała zabawa stymulująca różne zmysły m.in. motorykę małą, zdolności manualne, kreatywność czy wyobraźnię.</a:t>
            </a:r>
            <a:br>
              <a:rPr lang="pl-PL" b="0" i="0" dirty="0" smtClean="0">
                <a:solidFill>
                  <a:srgbClr val="0000FF"/>
                </a:solidFill>
                <a:effectLst/>
                <a:latin typeface="comic sans ms" panose="030F0702030302020204" pitchFamily="66" charset="0"/>
              </a:rPr>
            </a:br>
            <a:endParaRPr lang="pl-PL" b="0" i="0" dirty="0" smtClean="0">
              <a:solidFill>
                <a:srgbClr val="484848"/>
              </a:solidFill>
              <a:effectLst/>
              <a:latin typeface="Droid Sans"/>
            </a:endParaRPr>
          </a:p>
          <a:p>
            <a:r>
              <a:rPr lang="pl-PL" b="1" i="0" dirty="0" smtClean="0">
                <a:solidFill>
                  <a:srgbClr val="0000FF"/>
                </a:solidFill>
                <a:effectLst/>
                <a:latin typeface="comic sans ms" panose="030F0702030302020204" pitchFamily="66" charset="0"/>
              </a:rPr>
              <a:t>Masa solna</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Do tej zabawy potrzebne nam będą:</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głęboka miska,</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1 szklanka mąki,</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1 szklanka soli </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pół szklanki wody.</a:t>
            </a:r>
            <a:endParaRPr lang="pl-PL" b="0" i="0" dirty="0" smtClean="0">
              <a:solidFill>
                <a:srgbClr val="484848"/>
              </a:solidFill>
              <a:effectLst/>
              <a:latin typeface="Droid Sans"/>
            </a:endParaRPr>
          </a:p>
          <a:p>
            <a:r>
              <a:rPr lang="pl-PL" b="0" i="0" dirty="0" smtClean="0">
                <a:solidFill>
                  <a:srgbClr val="0000FF"/>
                </a:solidFill>
                <a:effectLst/>
                <a:latin typeface="comic sans ms" panose="030F0702030302020204" pitchFamily="66" charset="0"/>
              </a:rPr>
              <a:t>Do miski wsypujemy mąkę i sól. Dokładnie mieszamy i wlewamy niewielką ilość wody. Rozgniatamy grudki, dodajemy odrobinę wody i ponownie mieszamy. Wodę wlewamy stopniowo. Ciasto ugniatamy, aż będzie gładkie (około 5 minut). Oddzielamy małą kulkę ciasta, rozwałkowujemy i wycinamy foremkami przeróżne kształty</a:t>
            </a:r>
            <a:endParaRPr lang="pl-PL" b="0" i="0" dirty="0">
              <a:solidFill>
                <a:srgbClr val="484848"/>
              </a:solidFill>
              <a:effectLst/>
              <a:latin typeface="Droid Sans"/>
            </a:endParaRPr>
          </a:p>
        </p:txBody>
      </p:sp>
      <p:sp>
        <p:nvSpPr>
          <p:cNvPr id="3" name="pole tekstowe 2"/>
          <p:cNvSpPr txBox="1"/>
          <p:nvPr/>
        </p:nvSpPr>
        <p:spPr>
          <a:xfrm>
            <a:off x="695459" y="5962918"/>
            <a:ext cx="10779617" cy="523220"/>
          </a:xfrm>
          <a:prstGeom prst="rect">
            <a:avLst/>
          </a:prstGeom>
          <a:noFill/>
        </p:spPr>
        <p:txBody>
          <a:bodyPr wrap="square" rtlCol="0">
            <a:spAutoFit/>
          </a:bodyPr>
          <a:lstStyle/>
          <a:p>
            <a:r>
              <a:rPr lang="pl-PL" sz="2800" dirty="0" smtClean="0"/>
              <a:t>Na dziś to już koniec.  Życzę dobrej zabawy   </a:t>
            </a:r>
            <a:endParaRPr lang="pl-PL" sz="2800" dirty="0"/>
          </a:p>
        </p:txBody>
      </p:sp>
    </p:spTree>
    <p:extLst>
      <p:ext uri="{BB962C8B-B14F-4D97-AF65-F5344CB8AC3E}">
        <p14:creationId xmlns:p14="http://schemas.microsoft.com/office/powerpoint/2010/main" val="328254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940158" y="555316"/>
            <a:ext cx="10612191" cy="830997"/>
          </a:xfrm>
          <a:prstGeom prst="rect">
            <a:avLst/>
          </a:prstGeom>
          <a:noFill/>
        </p:spPr>
        <p:txBody>
          <a:bodyPr wrap="square" rtlCol="0">
            <a:spAutoFit/>
          </a:bodyPr>
          <a:lstStyle/>
          <a:p>
            <a:r>
              <a:rPr lang="pl-PL" sz="2400" b="1" i="1" dirty="0">
                <a:solidFill>
                  <a:prstClr val="black"/>
                </a:solidFill>
                <a:latin typeface="Calibri Light" panose="020F0302020204030204"/>
                <a:ea typeface="+mj-ea"/>
                <a:cs typeface="+mj-cs"/>
              </a:rPr>
              <a:t>1.Piosenka  naśladowcza „Podajmy sobie ręce”.</a:t>
            </a:r>
            <a:r>
              <a:rPr lang="pl-PL" sz="2400" dirty="0">
                <a:solidFill>
                  <a:prstClr val="black"/>
                </a:solidFill>
                <a:latin typeface="Calibri Light" panose="020F0302020204030204"/>
                <a:ea typeface="+mj-ea"/>
                <a:cs typeface="+mj-cs"/>
              </a:rPr>
              <a:t/>
            </a:r>
            <a:br>
              <a:rPr lang="pl-PL" sz="2400" dirty="0">
                <a:solidFill>
                  <a:prstClr val="black"/>
                </a:solidFill>
                <a:latin typeface="Calibri Light" panose="020F0302020204030204"/>
                <a:ea typeface="+mj-ea"/>
                <a:cs typeface="+mj-cs"/>
              </a:rPr>
            </a:br>
            <a:r>
              <a:rPr lang="pl-PL" sz="2400" dirty="0">
                <a:solidFill>
                  <a:prstClr val="black"/>
                </a:solidFill>
                <a:latin typeface="Calibri Light" panose="020F0302020204030204"/>
                <a:ea typeface="+mj-ea"/>
                <a:cs typeface="+mj-cs"/>
              </a:rPr>
              <a:t>Dziecko wraz z rodzicem naśladuje odpowiednie czynności.</a:t>
            </a:r>
            <a:endParaRPr lang="pl-PL" sz="2400" dirty="0"/>
          </a:p>
        </p:txBody>
      </p:sp>
      <p:sp>
        <p:nvSpPr>
          <p:cNvPr id="4" name="pole tekstowe 3"/>
          <p:cNvSpPr txBox="1"/>
          <p:nvPr/>
        </p:nvSpPr>
        <p:spPr>
          <a:xfrm>
            <a:off x="940158" y="1474767"/>
            <a:ext cx="10084157" cy="1200329"/>
          </a:xfrm>
          <a:prstGeom prst="rect">
            <a:avLst/>
          </a:prstGeom>
          <a:noFill/>
        </p:spPr>
        <p:txBody>
          <a:bodyPr wrap="square" rtlCol="0">
            <a:spAutoFit/>
          </a:bodyPr>
          <a:lstStyle/>
          <a:p>
            <a:r>
              <a:rPr lang="pl-PL" dirty="0" smtClean="0"/>
              <a:t>piosenka w pliku lub po kliknięciu w głośnik </a:t>
            </a:r>
          </a:p>
          <a:p>
            <a:r>
              <a:rPr lang="pl-PL" dirty="0" smtClean="0">
                <a:hlinkClick r:id="rId4"/>
              </a:rPr>
              <a:t>http://pm1kolo.szkolnastrona.pl/index.php?c=getfile&amp;id=1015</a:t>
            </a:r>
            <a:endParaRPr lang="pl-PL" dirty="0" smtClean="0"/>
          </a:p>
          <a:p>
            <a:endParaRPr lang="pl-PL" dirty="0"/>
          </a:p>
          <a:p>
            <a:r>
              <a:rPr lang="pl-PL" dirty="0" smtClean="0"/>
              <a:t> </a:t>
            </a:r>
            <a:endParaRPr lang="pl-PL" dirty="0" smtClean="0"/>
          </a:p>
        </p:txBody>
      </p:sp>
      <p:pic>
        <p:nvPicPr>
          <p:cNvPr id="5" name="02. Podajmy sobie re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1523" y="1770131"/>
            <a:ext cx="609600" cy="609600"/>
          </a:xfrm>
          <a:prstGeom prst="rect">
            <a:avLst/>
          </a:prstGeom>
        </p:spPr>
      </p:pic>
      <p:sp>
        <p:nvSpPr>
          <p:cNvPr id="6" name="pole tekstowe 5"/>
          <p:cNvSpPr txBox="1"/>
          <p:nvPr/>
        </p:nvSpPr>
        <p:spPr>
          <a:xfrm>
            <a:off x="1068946" y="3155324"/>
            <a:ext cx="9556124" cy="2677656"/>
          </a:xfrm>
          <a:prstGeom prst="rect">
            <a:avLst/>
          </a:prstGeom>
          <a:noFill/>
        </p:spPr>
        <p:txBody>
          <a:bodyPr wrap="square" rtlCol="0">
            <a:spAutoFit/>
          </a:bodyPr>
          <a:lstStyle/>
          <a:p>
            <a:r>
              <a:rPr lang="pl-PL" sz="2400" b="1" i="1" dirty="0" smtClean="0"/>
              <a:t>2. Rolnik</a:t>
            </a:r>
            <a:r>
              <a:rPr lang="pl-PL" sz="2400" dirty="0" smtClean="0"/>
              <a:t>– nauka wiersza Z. Dmitrocy połączona z zabawą naśladowczą.</a:t>
            </a:r>
          </a:p>
          <a:p>
            <a:endParaRPr lang="pl-PL" sz="2400" dirty="0" smtClean="0"/>
          </a:p>
          <a:p>
            <a:r>
              <a:rPr lang="pl-PL" sz="2400" b="1" dirty="0" smtClean="0"/>
              <a:t>Rolnik rano rusza w pole</a:t>
            </a:r>
            <a:r>
              <a:rPr lang="pl-PL" sz="2400" dirty="0" smtClean="0"/>
              <a:t> (</a:t>
            </a:r>
            <a:r>
              <a:rPr lang="pl-PL" sz="2400" i="1" dirty="0" smtClean="0"/>
              <a:t>dziecko maszeruje po pokoju</a:t>
            </a:r>
            <a:r>
              <a:rPr lang="pl-PL" sz="2400" dirty="0" smtClean="0"/>
              <a:t>)</a:t>
            </a:r>
          </a:p>
          <a:p>
            <a:r>
              <a:rPr lang="pl-PL" sz="2400" b="1" dirty="0" smtClean="0"/>
              <a:t>orać pługiem czarną rolę</a:t>
            </a:r>
            <a:r>
              <a:rPr lang="pl-PL" sz="2400" dirty="0" smtClean="0"/>
              <a:t>. (</a:t>
            </a:r>
            <a:r>
              <a:rPr lang="pl-PL" sz="2400" i="1" dirty="0" smtClean="0"/>
              <a:t>dziecko zatrzymuje się, kładzie ręce na biodrach i maszeruje w miejscu</a:t>
            </a:r>
            <a:r>
              <a:rPr lang="pl-PL" sz="2400" dirty="0" smtClean="0"/>
              <a:t>)</a:t>
            </a:r>
          </a:p>
          <a:p>
            <a:r>
              <a:rPr lang="pl-PL" sz="2400" b="1" dirty="0" smtClean="0"/>
              <a:t>Sieje zboże i buraki,</a:t>
            </a:r>
            <a:r>
              <a:rPr lang="pl-PL" sz="2400" dirty="0" smtClean="0"/>
              <a:t> (</a:t>
            </a:r>
            <a:r>
              <a:rPr lang="pl-PL" sz="2400" i="1" dirty="0" smtClean="0"/>
              <a:t>dziecko, stojąc, naśladuje sianie ziarenek</a:t>
            </a:r>
            <a:r>
              <a:rPr lang="pl-PL" sz="2400" dirty="0" smtClean="0"/>
              <a:t>)</a:t>
            </a:r>
          </a:p>
          <a:p>
            <a:r>
              <a:rPr lang="pl-PL" sz="2400" b="1" dirty="0" smtClean="0"/>
              <a:t>z których potem są przysmaki.</a:t>
            </a:r>
            <a:r>
              <a:rPr lang="pl-PL" sz="2400" dirty="0" smtClean="0"/>
              <a:t> (</a:t>
            </a:r>
            <a:r>
              <a:rPr lang="pl-PL" sz="2400" i="1" dirty="0" smtClean="0"/>
              <a:t>dziecko masuje się po brzuchu</a:t>
            </a:r>
            <a:endParaRPr lang="pl-PL" sz="2400" dirty="0"/>
          </a:p>
        </p:txBody>
      </p:sp>
    </p:spTree>
    <p:extLst>
      <p:ext uri="{BB962C8B-B14F-4D97-AF65-F5344CB8AC3E}">
        <p14:creationId xmlns:p14="http://schemas.microsoft.com/office/powerpoint/2010/main" val="6369295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8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69702" y="1249251"/>
            <a:ext cx="10998557" cy="3970318"/>
          </a:xfrm>
          <a:prstGeom prst="rect">
            <a:avLst/>
          </a:prstGeom>
          <a:noFill/>
        </p:spPr>
        <p:txBody>
          <a:bodyPr wrap="square" rtlCol="0">
            <a:spAutoFit/>
          </a:bodyPr>
          <a:lstStyle/>
          <a:p>
            <a:r>
              <a:rPr lang="pl-PL" sz="2800" b="1" dirty="0"/>
              <a:t>3.</a:t>
            </a:r>
            <a:r>
              <a:rPr lang="pl-PL" sz="2800" dirty="0"/>
              <a:t> </a:t>
            </a:r>
            <a:r>
              <a:rPr lang="pl-PL" sz="2800" b="1" dirty="0"/>
              <a:t>Pogadanka</a:t>
            </a:r>
            <a:r>
              <a:rPr lang="pl-PL" sz="2800" dirty="0"/>
              <a:t> na temat różnych narzędzi i maszyn ogrodniczych oraz bezpieczeństwa podczas ich wykorzystywania. </a:t>
            </a:r>
            <a:endParaRPr lang="pl-PL" sz="2800" dirty="0" smtClean="0"/>
          </a:p>
          <a:p>
            <a:r>
              <a:rPr lang="pl-PL" sz="2800" dirty="0" smtClean="0"/>
              <a:t>Proszę </a:t>
            </a:r>
            <a:r>
              <a:rPr lang="pl-PL" sz="2800" dirty="0"/>
              <a:t>pokazać dziecku na zdjęciach podstawowe narzędzia rolnicze: pług do orania (napowietrzania gleby, odwracania jej wierzchniej warstwy), bronę (do bronowania, wyrównywania powierzchni gleby, działa jak grabie), urządzenie do nawożenia, siewnik (do siania), dodatkowo proste narzędzia, takie jak kosa, łopata, widły. Proszę określić przeznaczenie narzędzi i maszyn widocznych na zdjęciach. </a:t>
            </a:r>
            <a:endParaRPr lang="pl-PL" sz="2800" dirty="0" smtClean="0"/>
          </a:p>
          <a:p>
            <a:r>
              <a:rPr lang="pl-PL" sz="2800" dirty="0" smtClean="0"/>
              <a:t>Dziecko </a:t>
            </a:r>
            <a:r>
              <a:rPr lang="pl-PL" sz="2800" dirty="0"/>
              <a:t>ma za zadanie dobrać zdjęcie do </a:t>
            </a:r>
            <a:r>
              <a:rPr lang="pl-PL" sz="2800" dirty="0" smtClean="0"/>
              <a:t>opisu.</a:t>
            </a:r>
            <a:endParaRPr lang="pl-PL" sz="2800" dirty="0"/>
          </a:p>
        </p:txBody>
      </p:sp>
    </p:spTree>
    <p:extLst>
      <p:ext uri="{BB962C8B-B14F-4D97-AF65-F5344CB8AC3E}">
        <p14:creationId xmlns:p14="http://schemas.microsoft.com/office/powerpoint/2010/main" val="227351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679" y="370055"/>
            <a:ext cx="8577329" cy="6069286"/>
          </a:xfrm>
          <a:prstGeom prst="rect">
            <a:avLst/>
          </a:prstGeom>
        </p:spPr>
      </p:pic>
    </p:spTree>
    <p:extLst>
      <p:ext uri="{BB962C8B-B14F-4D97-AF65-F5344CB8AC3E}">
        <p14:creationId xmlns:p14="http://schemas.microsoft.com/office/powerpoint/2010/main" val="231936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085" y="361534"/>
            <a:ext cx="8697650" cy="4786935"/>
          </a:xfrm>
          <a:prstGeom prst="rect">
            <a:avLst/>
          </a:prstGeom>
        </p:spPr>
      </p:pic>
      <p:sp>
        <p:nvSpPr>
          <p:cNvPr id="3" name="pole tekstowe 2"/>
          <p:cNvSpPr txBox="1"/>
          <p:nvPr/>
        </p:nvSpPr>
        <p:spPr>
          <a:xfrm>
            <a:off x="1712890" y="5666704"/>
            <a:ext cx="8628845" cy="523220"/>
          </a:xfrm>
          <a:prstGeom prst="rect">
            <a:avLst/>
          </a:prstGeom>
          <a:noFill/>
        </p:spPr>
        <p:txBody>
          <a:bodyPr wrap="square" rtlCol="0">
            <a:spAutoFit/>
          </a:bodyPr>
          <a:lstStyle/>
          <a:p>
            <a:pPr algn="ctr"/>
            <a:r>
              <a:rPr lang="pl-PL" sz="2800" dirty="0"/>
              <a:t>b</a:t>
            </a:r>
            <a:r>
              <a:rPr lang="pl-PL" sz="2800" dirty="0" smtClean="0"/>
              <a:t>ronowanie </a:t>
            </a:r>
            <a:endParaRPr lang="pl-PL" sz="2800" dirty="0"/>
          </a:p>
        </p:txBody>
      </p:sp>
    </p:spTree>
    <p:extLst>
      <p:ext uri="{BB962C8B-B14F-4D97-AF65-F5344CB8AC3E}">
        <p14:creationId xmlns:p14="http://schemas.microsoft.com/office/powerpoint/2010/main" val="379149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686" y="167426"/>
            <a:ext cx="9277174" cy="5712786"/>
          </a:xfrm>
          <a:prstGeom prst="rect">
            <a:avLst/>
          </a:prstGeom>
        </p:spPr>
      </p:pic>
      <p:sp>
        <p:nvSpPr>
          <p:cNvPr id="4" name="pole tekstowe 3"/>
          <p:cNvSpPr txBox="1"/>
          <p:nvPr/>
        </p:nvSpPr>
        <p:spPr>
          <a:xfrm>
            <a:off x="2485623" y="5975797"/>
            <a:ext cx="6452315" cy="584775"/>
          </a:xfrm>
          <a:prstGeom prst="rect">
            <a:avLst/>
          </a:prstGeom>
          <a:noFill/>
        </p:spPr>
        <p:txBody>
          <a:bodyPr wrap="square" rtlCol="0">
            <a:spAutoFit/>
          </a:bodyPr>
          <a:lstStyle/>
          <a:p>
            <a:pPr algn="ctr"/>
            <a:r>
              <a:rPr lang="pl-PL" sz="3200" dirty="0" smtClean="0"/>
              <a:t>nawożenie</a:t>
            </a:r>
            <a:endParaRPr lang="pl-PL" sz="3200" dirty="0"/>
          </a:p>
        </p:txBody>
      </p:sp>
    </p:spTree>
    <p:extLst>
      <p:ext uri="{BB962C8B-B14F-4D97-AF65-F5344CB8AC3E}">
        <p14:creationId xmlns:p14="http://schemas.microsoft.com/office/powerpoint/2010/main" val="18870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193" y="283335"/>
            <a:ext cx="9302467" cy="5241702"/>
          </a:xfrm>
          <a:prstGeom prst="rect">
            <a:avLst/>
          </a:prstGeom>
        </p:spPr>
      </p:pic>
      <p:sp>
        <p:nvSpPr>
          <p:cNvPr id="3" name="pole tekstowe 2"/>
          <p:cNvSpPr txBox="1"/>
          <p:nvPr/>
        </p:nvSpPr>
        <p:spPr>
          <a:xfrm>
            <a:off x="3567448" y="5885645"/>
            <a:ext cx="5383369" cy="646331"/>
          </a:xfrm>
          <a:prstGeom prst="rect">
            <a:avLst/>
          </a:prstGeom>
          <a:noFill/>
        </p:spPr>
        <p:txBody>
          <a:bodyPr wrap="square" rtlCol="0">
            <a:spAutoFit/>
          </a:bodyPr>
          <a:lstStyle/>
          <a:p>
            <a:pPr algn="ctr"/>
            <a:r>
              <a:rPr lang="pl-PL" sz="3600" b="1" dirty="0"/>
              <a:t>s</a:t>
            </a:r>
            <a:r>
              <a:rPr lang="pl-PL" sz="3600" b="1" dirty="0" smtClean="0"/>
              <a:t>ianie</a:t>
            </a:r>
            <a:r>
              <a:rPr lang="pl-PL" sz="3600" dirty="0" smtClean="0"/>
              <a:t> </a:t>
            </a:r>
            <a:endParaRPr lang="pl-PL" sz="3600" dirty="0"/>
          </a:p>
        </p:txBody>
      </p:sp>
    </p:spTree>
    <p:extLst>
      <p:ext uri="{BB962C8B-B14F-4D97-AF65-F5344CB8AC3E}">
        <p14:creationId xmlns:p14="http://schemas.microsoft.com/office/powerpoint/2010/main" val="333546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extLst>
              <a:ext uri="{28A0092B-C50C-407E-A947-70E740481C1C}">
                <a14:useLocalDpi xmlns:a14="http://schemas.microsoft.com/office/drawing/2010/main" val="0"/>
              </a:ext>
            </a:extLst>
          </a:blip>
          <a:srcRect l="27277" r="23722"/>
          <a:stretch/>
        </p:blipFill>
        <p:spPr>
          <a:xfrm>
            <a:off x="528033" y="231818"/>
            <a:ext cx="2498502" cy="3831465"/>
          </a:xfrm>
          <a:prstGeom prst="rect">
            <a:avLst/>
          </a:prstGeom>
        </p:spPr>
      </p:pic>
      <p:sp>
        <p:nvSpPr>
          <p:cNvPr id="3" name="pole tekstowe 2"/>
          <p:cNvSpPr txBox="1"/>
          <p:nvPr/>
        </p:nvSpPr>
        <p:spPr>
          <a:xfrm>
            <a:off x="502276" y="4468969"/>
            <a:ext cx="2588654" cy="646331"/>
          </a:xfrm>
          <a:prstGeom prst="rect">
            <a:avLst/>
          </a:prstGeom>
          <a:noFill/>
        </p:spPr>
        <p:txBody>
          <a:bodyPr wrap="square" rtlCol="0">
            <a:spAutoFit/>
          </a:bodyPr>
          <a:lstStyle/>
          <a:p>
            <a:pPr algn="ctr"/>
            <a:r>
              <a:rPr lang="pl-PL" sz="3600" b="1" dirty="0" smtClean="0"/>
              <a:t>kosa</a:t>
            </a:r>
            <a:endParaRPr lang="pl-PL" sz="3600" b="1" dirty="0"/>
          </a:p>
        </p:txBody>
      </p:sp>
      <p:pic>
        <p:nvPicPr>
          <p:cNvPr id="4" name="Obraz 3"/>
          <p:cNvPicPr>
            <a:picLocks noChangeAspect="1"/>
          </p:cNvPicPr>
          <p:nvPr/>
        </p:nvPicPr>
        <p:blipFill rotWithShape="1">
          <a:blip r:embed="rId3">
            <a:extLst>
              <a:ext uri="{28A0092B-C50C-407E-A947-70E740481C1C}">
                <a14:useLocalDpi xmlns:a14="http://schemas.microsoft.com/office/drawing/2010/main" val="0"/>
              </a:ext>
            </a:extLst>
          </a:blip>
          <a:srcRect t="26632" b="28155"/>
          <a:stretch/>
        </p:blipFill>
        <p:spPr>
          <a:xfrm>
            <a:off x="4598831" y="669701"/>
            <a:ext cx="4158803" cy="1880316"/>
          </a:xfrm>
          <a:prstGeom prst="rect">
            <a:avLst/>
          </a:prstGeom>
        </p:spPr>
      </p:pic>
      <p:sp>
        <p:nvSpPr>
          <p:cNvPr id="5" name="pole tekstowe 4"/>
          <p:cNvSpPr txBox="1"/>
          <p:nvPr/>
        </p:nvSpPr>
        <p:spPr>
          <a:xfrm>
            <a:off x="5499279" y="2936383"/>
            <a:ext cx="2717442" cy="646331"/>
          </a:xfrm>
          <a:prstGeom prst="rect">
            <a:avLst/>
          </a:prstGeom>
          <a:noFill/>
        </p:spPr>
        <p:txBody>
          <a:bodyPr wrap="square" rtlCol="0">
            <a:spAutoFit/>
          </a:bodyPr>
          <a:lstStyle/>
          <a:p>
            <a:r>
              <a:rPr lang="pl-PL" sz="3600" b="1" dirty="0" smtClean="0"/>
              <a:t>łopata</a:t>
            </a:r>
            <a:endParaRPr lang="pl-PL" sz="3600" b="1" dirty="0"/>
          </a:p>
        </p:txBody>
      </p:sp>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211" y="1461120"/>
            <a:ext cx="3901260" cy="3654180"/>
          </a:xfrm>
          <a:prstGeom prst="rect">
            <a:avLst/>
          </a:prstGeom>
        </p:spPr>
      </p:pic>
      <p:sp>
        <p:nvSpPr>
          <p:cNvPr id="7" name="pole tekstowe 6"/>
          <p:cNvSpPr txBox="1"/>
          <p:nvPr/>
        </p:nvSpPr>
        <p:spPr>
          <a:xfrm>
            <a:off x="8126569" y="5396248"/>
            <a:ext cx="3219718" cy="646331"/>
          </a:xfrm>
          <a:prstGeom prst="rect">
            <a:avLst/>
          </a:prstGeom>
          <a:noFill/>
        </p:spPr>
        <p:txBody>
          <a:bodyPr wrap="square" rtlCol="0">
            <a:spAutoFit/>
          </a:bodyPr>
          <a:lstStyle/>
          <a:p>
            <a:r>
              <a:rPr lang="pl-PL" sz="3600" b="1" dirty="0"/>
              <a:t>w</a:t>
            </a:r>
            <a:r>
              <a:rPr lang="pl-PL" sz="3600" b="1" dirty="0" smtClean="0"/>
              <a:t>idły</a:t>
            </a:r>
            <a:r>
              <a:rPr lang="pl-PL" sz="3600" dirty="0" smtClean="0"/>
              <a:t> </a:t>
            </a:r>
            <a:endParaRPr lang="pl-PL" sz="3600" dirty="0"/>
          </a:p>
        </p:txBody>
      </p:sp>
    </p:spTree>
    <p:extLst>
      <p:ext uri="{BB962C8B-B14F-4D97-AF65-F5344CB8AC3E}">
        <p14:creationId xmlns:p14="http://schemas.microsoft.com/office/powerpoint/2010/main" val="95833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opozycje zabaw i zajęć w dniu 15.05 – Przedszkole numer 54 w Lublin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0186" y="3187238"/>
            <a:ext cx="5573824" cy="3670762"/>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p:cNvSpPr txBox="1"/>
          <p:nvPr/>
        </p:nvSpPr>
        <p:spPr>
          <a:xfrm>
            <a:off x="1068946" y="1184856"/>
            <a:ext cx="10200068" cy="2677656"/>
          </a:xfrm>
          <a:prstGeom prst="rect">
            <a:avLst/>
          </a:prstGeom>
          <a:noFill/>
        </p:spPr>
        <p:txBody>
          <a:bodyPr wrap="square" rtlCol="0">
            <a:spAutoFit/>
          </a:bodyPr>
          <a:lstStyle/>
          <a:p>
            <a:r>
              <a:rPr lang="pl-PL" sz="2400" b="1" dirty="0"/>
              <a:t>4</a:t>
            </a:r>
            <a:r>
              <a:rPr lang="pl-PL" sz="2400" dirty="0"/>
              <a:t>. </a:t>
            </a:r>
            <a:r>
              <a:rPr lang="pl-PL" sz="2400" b="1" dirty="0"/>
              <a:t>„Kosiarze”</a:t>
            </a:r>
            <a:r>
              <a:rPr lang="pl-PL" sz="2400" dirty="0"/>
              <a:t> – zabawa fabularyzowana, ćwiczenia ruchów obu ramion</a:t>
            </a:r>
            <a:r>
              <a:rPr lang="pl-PL" sz="2400" dirty="0" smtClean="0"/>
              <a:t>.</a:t>
            </a:r>
          </a:p>
          <a:p>
            <a:endParaRPr lang="pl-PL" sz="2400" dirty="0"/>
          </a:p>
          <a:p>
            <a:r>
              <a:rPr lang="pl-PL" sz="2400" dirty="0"/>
              <a:t> Przy włączonej dowolnej muzyce dziecko ustawia się w dowolnie. Naśladuje ruchy kosiarza (ruchy obu ramion jednocześnie). Gdy muzyka ustaje, kosiarz odpoczywa (dziecko siada ze skrzyżowanymi nogami). Zabawa jest kontynuowana, gdy ponownie włączamy muzykę. Zamiast muzyki rodzic może wyklaskiwać rytm</a:t>
            </a:r>
          </a:p>
        </p:txBody>
      </p:sp>
    </p:spTree>
    <p:extLst>
      <p:ext uri="{BB962C8B-B14F-4D97-AF65-F5344CB8AC3E}">
        <p14:creationId xmlns:p14="http://schemas.microsoft.com/office/powerpoint/2010/main" val="203726373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80</Words>
  <Application>Microsoft Office PowerPoint</Application>
  <PresentationFormat>Panoramiczny</PresentationFormat>
  <Paragraphs>42</Paragraphs>
  <Slides>18</Slides>
  <Notes>0</Notes>
  <HiddenSlides>0</HiddenSlides>
  <MMClips>1</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Arial</vt:lpstr>
      <vt:lpstr>Calibri</vt:lpstr>
      <vt:lpstr>Calibri Light</vt:lpstr>
      <vt:lpstr>comic sans ms</vt:lpstr>
      <vt:lpstr>Droid Sans</vt:lpstr>
      <vt:lpstr>Motyw pakietu Office</vt:lpstr>
      <vt:lpstr>Dzień dobry moje ELFIKI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Dzień dobry moje ELFIKI</dc:title>
  <dc:creator>kasiunia</dc:creator>
  <cp:lastModifiedBy>kasiunia</cp:lastModifiedBy>
  <cp:revision>6</cp:revision>
  <dcterms:created xsi:type="dcterms:W3CDTF">2021-04-05T17:23:18Z</dcterms:created>
  <dcterms:modified xsi:type="dcterms:W3CDTF">2021-04-05T18:04:40Z</dcterms:modified>
</cp:coreProperties>
</file>